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42" autoAdjust="0"/>
    <p:restoredTop sz="86456" autoAdjust="0"/>
  </p:normalViewPr>
  <p:slideViewPr>
    <p:cSldViewPr>
      <p:cViewPr varScale="1">
        <p:scale>
          <a:sx n="109" d="100"/>
          <a:sy n="109" d="100"/>
        </p:scale>
        <p:origin x="-6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CA8CD-9FE5-4241-867B-C49BE082E68F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8E35F-0F9F-4898-B6B2-59016204A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28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8E35F-0F9F-4898-B6B2-59016204A27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913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Цели и целевые показатели: воспитание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8E35F-0F9F-4898-B6B2-59016204A27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068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Приказ Минтруда России от 18 октября 2013 г., № 544н. Профессиональный стандарт «Педагог (педагогическая деятельность в сфере дошкольного, начального общего, основного общего, среднего общего образования) (воспитатель, учитель)» • Постановление Главного государственного санитарного врача Российской Федерации от 28.09.2020 № 28 «Об утверждении СП 2.4.3648-20 «Санитарно- эпидемиологические требования к организациям воспитания и обучения, отдыха и оздоровления детей и молодежи и др. федеральные, региональные, муниципальные документы.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8E35F-0F9F-4898-B6B2-59016204A27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875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8E35F-0F9F-4898-B6B2-59016204A27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591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Программа определяет единые для Российской Федерации базовые объем и содержание дошкольного образования и планируемые результаты освоения образовательной программы. • Поэтому содержание и планируемые результаты образовательной программы каждого детского сада должны быть не ниже тех, которые предусматривает ФОП ДО (п. 6 ст. 12 Федерального закона от 29.12.2012 № 273-ФЗ). в статье 12: • а) в части 6 слова "с учетом соответствующих примерных образовательных программ дошкольного образования" заменить словами "соответствующей федеральной образовательной программой дошкольного образования", • дополнить предложением следующего содержания: "Содержание и планируемые результаты разработанных образовательными организациями образовательных программ должны быть не ниже соответствующих содержания и планируемых результатов федеральной программы дошкольного образования."; • Теперь детские сады будут разрабатывать и утверждать свои образовательные программы с учетом ФГОС и ФОП ДО. При этом закон разрешает не утверждать собственную учебно-методическую документацию, если детский сад применяет федеральную (п. 6.4 ст. 12 Федерального закона от 29.12.2012 № 273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8E35F-0F9F-4898-B6B2-59016204A27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525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Федеральном законе от 29 декабря 2012 г. № 273-ФЗ «Об образовании» программа названа как федеральная основная образовательная (ФООП), а в приказе </a:t>
            </a:r>
            <a:r>
              <a:rPr lang="ru-RU" dirty="0" err="1" smtClean="0"/>
              <a:t>Минпросвещения</a:t>
            </a:r>
            <a:r>
              <a:rPr lang="ru-RU" dirty="0" smtClean="0"/>
              <a:t> использует название «федеральная образовательная программа» и аббревиатуру ФОП. Поэтому можно использовать термины ФООП и ФОП как синонимы. Источник: https://www.resobr.ru/article/63765-fop-do- </a:t>
            </a:r>
            <a:r>
              <a:rPr lang="ru-RU" dirty="0" err="1" smtClean="0"/>
              <a:t>novaya-federalnaya-obrazovatelnaya-programma</a:t>
            </a:r>
            <a:r>
              <a:rPr lang="ru-RU" dirty="0" smtClean="0"/>
              <a:t> Документ рассчитан на дошкольное воспитания детей разных возрастных групп: с рождения до года (младенческий период); от 1 до 3 лет (ранний дошкольный период); от 3 до 7 лет (дошкольный период).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8E35F-0F9F-4898-B6B2-59016204A27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123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8E35F-0F9F-4898-B6B2-59016204A27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83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A2B0-0270-4162-A233-84424AA33DE2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493C-CDB4-4242-A6C0-C965DC75A5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107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A2B0-0270-4162-A233-84424AA33DE2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493C-CDB4-4242-A6C0-C965DC75A5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86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A2B0-0270-4162-A233-84424AA33DE2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493C-CDB4-4242-A6C0-C965DC75A5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624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A2B0-0270-4162-A233-84424AA33DE2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493C-CDB4-4242-A6C0-C965DC75A5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32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A2B0-0270-4162-A233-84424AA33DE2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493C-CDB4-4242-A6C0-C965DC75A5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009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A2B0-0270-4162-A233-84424AA33DE2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493C-CDB4-4242-A6C0-C965DC75A5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57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A2B0-0270-4162-A233-84424AA33DE2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493C-CDB4-4242-A6C0-C965DC75A5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64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A2B0-0270-4162-A233-84424AA33DE2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493C-CDB4-4242-A6C0-C965DC75A5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07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A2B0-0270-4162-A233-84424AA33DE2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493C-CDB4-4242-A6C0-C965DC75A5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12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A2B0-0270-4162-A233-84424AA33DE2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493C-CDB4-4242-A6C0-C965DC75A5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86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3A2B0-0270-4162-A233-84424AA33DE2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4493C-CDB4-4242-A6C0-C965DC75A5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32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3A2B0-0270-4162-A233-84424AA33DE2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4493C-CDB4-4242-A6C0-C965DC75A5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54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obr.ru/article/63765-fop-do-novaya-federalnaya-obrazovatelnaya-programma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204864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b="1" u="sng" dirty="0" smtClean="0">
                <a:solidFill>
                  <a:srgbClr val="C00000"/>
                </a:solidFill>
              </a:rPr>
              <a:t>Федеральная образовательная программа ДО как стратегический ориентир образовательной политики - 2023»</a:t>
            </a:r>
            <a:endParaRPr 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467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ВИДЫ ОБРАЗОВАТЕЛЬНЫХ ПРОГРАММ.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>
                <a:solidFill>
                  <a:srgbClr val="FF0000"/>
                </a:solidFill>
              </a:rPr>
              <a:t>ПРИМЕРНАЯ ОСНОВНАЯ ОБРАЗОВАТЕЛЬНАЯ ПРОГРАММА ДОШКОЛЬНОГО ОБРАЗОВАНИЯ </a:t>
            </a:r>
            <a:r>
              <a:rPr lang="ru-RU" sz="2000" dirty="0" smtClean="0"/>
              <a:t>(одобрена решением федерального УМО по общему образованию, протокол № 2/15 от 20 мая 2015 г.) </a:t>
            </a:r>
          </a:p>
          <a:p>
            <a:r>
              <a:rPr lang="ru-RU" sz="2000" i="1" dirty="0" smtClean="0">
                <a:solidFill>
                  <a:srgbClr val="FF0000"/>
                </a:solidFill>
              </a:rPr>
              <a:t>ОСНОВНАЯ ОБРАЗОВАТЕЛЬНАЯ ПРОГРАММА ДОШКОЛЬНОГО ОБРАЗОВАНИЯ</a:t>
            </a:r>
          </a:p>
          <a:p>
            <a:pPr marL="0" indent="0">
              <a:buNone/>
            </a:pPr>
            <a:r>
              <a:rPr lang="ru-RU" sz="1800" dirty="0" smtClean="0"/>
              <a:t>• КОМПЛЕКСНАЯ ОБРАЗОВАТЕЛЬНАЯ ПРОГРАММА </a:t>
            </a:r>
          </a:p>
          <a:p>
            <a:pPr marL="0" indent="0">
              <a:buNone/>
            </a:pPr>
            <a:r>
              <a:rPr lang="ru-RU" sz="1800" dirty="0" smtClean="0"/>
              <a:t>• ПАРЦИАЛЬНАЯ ОБРАЗОВАТЕЛЬНАЯ ПРОГРАММА </a:t>
            </a:r>
          </a:p>
          <a:p>
            <a:pPr marL="0" indent="0">
              <a:buNone/>
            </a:pPr>
            <a:r>
              <a:rPr lang="ru-RU" sz="1800" dirty="0" smtClean="0"/>
              <a:t>• АДАПТИРОВАННАЯ ОСНОВНАЯ ОБРАЗОВАТЕЛЬНАЯ ПРОГРАММА </a:t>
            </a:r>
          </a:p>
          <a:p>
            <a:pPr marL="0" indent="0">
              <a:buNone/>
            </a:pPr>
            <a:r>
              <a:rPr lang="ru-RU" sz="1800" dirty="0" smtClean="0"/>
              <a:t>• АДАПТИРОВАННАЯ ОБРАЗОВАТЕЛЬНАЯ ПРОГРАММА </a:t>
            </a:r>
          </a:p>
          <a:p>
            <a:pPr marL="0" indent="0">
              <a:buNone/>
            </a:pPr>
            <a:r>
              <a:rPr lang="ru-RU" sz="1800" dirty="0" smtClean="0"/>
              <a:t>• ИНДИВИДУАЛЬНАЯ ПРОГРАММА РЕАБИЛИТАЦИИ ИНВАЛИДА </a:t>
            </a:r>
          </a:p>
          <a:p>
            <a:pPr marL="0" indent="0">
              <a:buNone/>
            </a:pPr>
            <a:r>
              <a:rPr lang="ru-RU" sz="1800" dirty="0" smtClean="0"/>
              <a:t>• РАБОЧАЯ ПРОГРАММА </a:t>
            </a:r>
          </a:p>
          <a:p>
            <a:pPr marL="0" indent="0">
              <a:buNone/>
            </a:pPr>
            <a:r>
              <a:rPr lang="ru-RU" sz="1800" dirty="0" smtClean="0"/>
              <a:t>• ДОПОЛНИТЕЛЬНАЯ ОБЩЕРАЗВИВАЮЩАЯ ПРОГРАММА</a:t>
            </a:r>
            <a:endParaRPr lang="ru-RU" sz="1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68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ФОП ДО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Прежде всего федеральная программа более детализирована. </a:t>
            </a:r>
          </a:p>
          <a:p>
            <a:r>
              <a:rPr lang="ru-RU" dirty="0" smtClean="0"/>
              <a:t>• Ее смело можно брать за основу целиком при разработке собственной программы.</a:t>
            </a:r>
          </a:p>
          <a:p>
            <a:r>
              <a:rPr lang="ru-RU" dirty="0" smtClean="0"/>
              <a:t> • Главная особенность документа - он позволяет объединить образование и воспитание дошкольников в один гармоничный процесс.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22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Принципы и подходы ФОП ДО в ДОО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принцип индивидуализации, учета возможностей, особенностей развития и потребностей каждого ребенка;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принцип признания каждого ребенка полноправным участником образовательного процесса; принцип поддержки детской инициативы и формирования познавательных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интересов каждого ребенка;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принцип интеграции усилий специалистов;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принцип конкретности и доступности учебного материала, соответствия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требований, методов, приемов и условия образования индивидуальным и возрастным особенностям детей;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принцип систематичности и взаимосвязи учебного материала;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принцип постепенности подачи учебного материала;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принцип концентрического наращивания информации в каждой из последующих возрастных групп во всех пяти образовательных областях.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5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Принципы планирования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Учет взаимосвязи воспитания, обучения и развития в дошкольном возрасте </a:t>
            </a:r>
          </a:p>
          <a:p>
            <a:r>
              <a:rPr lang="ru-RU" b="1" dirty="0" smtClean="0"/>
              <a:t>• Соответствие планируемого ОП физиологическому росту и развитию детей </a:t>
            </a:r>
          </a:p>
          <a:p>
            <a:r>
              <a:rPr lang="ru-RU" b="1" dirty="0" smtClean="0"/>
              <a:t>• Учет индивидуальных особенностей роста и уровня их развития </a:t>
            </a:r>
          </a:p>
          <a:p>
            <a:r>
              <a:rPr lang="ru-RU" b="1" dirty="0" smtClean="0"/>
              <a:t>• Соблюдение оптимальной учебной нагрузки </a:t>
            </a:r>
          </a:p>
          <a:p>
            <a:r>
              <a:rPr lang="ru-RU" b="1" dirty="0" smtClean="0"/>
              <a:t>• Учет медико-гигиенических требований к последовательности, длительности </a:t>
            </a:r>
            <a:r>
              <a:rPr lang="ru-RU" b="1" dirty="0" err="1" smtClean="0"/>
              <a:t>пед</a:t>
            </a:r>
            <a:r>
              <a:rPr lang="ru-RU" b="1" dirty="0" smtClean="0"/>
              <a:t>. мероприятий, к проведению различных режимных моментов </a:t>
            </a:r>
          </a:p>
          <a:p>
            <a:r>
              <a:rPr lang="ru-RU" b="1" dirty="0" smtClean="0"/>
              <a:t>• Разумное чередование организованной и самостоятельной деятельности детей </a:t>
            </a:r>
          </a:p>
          <a:p>
            <a:r>
              <a:rPr lang="ru-RU" b="1" dirty="0" smtClean="0"/>
              <a:t>• Учет работоспособности детей в течении недели и требования к сочетаемости различных видов деятельности </a:t>
            </a:r>
          </a:p>
          <a:p>
            <a:r>
              <a:rPr lang="ru-RU" b="1" dirty="0" smtClean="0"/>
              <a:t>• Обеспечение регулярности, последовательности, повторяемости воспитательных воздействий </a:t>
            </a:r>
          </a:p>
          <a:p>
            <a:r>
              <a:rPr lang="ru-RU" b="1" dirty="0" smtClean="0"/>
              <a:t>• Учет региональных особенностей осуществления </a:t>
            </a:r>
            <a:r>
              <a:rPr lang="ru-RU" b="1" dirty="0" err="1" smtClean="0"/>
              <a:t>пед</a:t>
            </a:r>
            <a:r>
              <a:rPr lang="ru-RU" b="1" dirty="0" smtClean="0"/>
              <a:t>. деятельности, учет климатических условий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368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accent1"/>
                </a:solidFill>
              </a:rPr>
              <a:t>Федеральный закон от 31 июля 2020 г. № 304–ФЗ «О внесении изменений в Федеральный закон «Об образовании в Российской Федерации» по вопросам воспитания обучающихся» (вступил в силу с 1 сентября 2020 года) </a:t>
            </a:r>
            <a:endParaRPr lang="ru-RU" sz="18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u="sng" dirty="0" smtClean="0">
                <a:solidFill>
                  <a:schemeClr val="accent2"/>
                </a:solidFill>
              </a:rPr>
              <a:t>Направления воспитания и базовые ценности. </a:t>
            </a:r>
            <a:r>
              <a:rPr lang="ru-RU" sz="2400" dirty="0" smtClean="0"/>
              <a:t>Содержательный раздел: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7030A0"/>
                </a:solidFill>
              </a:rPr>
              <a:t>Виды и направления воспитания</a:t>
            </a:r>
            <a:r>
              <a:rPr lang="ru-RU" b="1" dirty="0" smtClean="0">
                <a:solidFill>
                  <a:srgbClr val="7030A0"/>
                </a:solidFill>
              </a:rPr>
              <a:t>.                  Базовые </a:t>
            </a:r>
            <a:r>
              <a:rPr lang="ru-RU" b="1" dirty="0" smtClean="0">
                <a:solidFill>
                  <a:srgbClr val="7030A0"/>
                </a:solidFill>
              </a:rPr>
              <a:t>ценности.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2"/>
                </a:solidFill>
              </a:rPr>
              <a:t>П</a:t>
            </a:r>
            <a:r>
              <a:rPr lang="ru-RU" b="1" dirty="0" smtClean="0">
                <a:solidFill>
                  <a:schemeClr val="accent2"/>
                </a:solidFill>
              </a:rPr>
              <a:t>атриотическое</a:t>
            </a:r>
            <a:r>
              <a:rPr lang="ru-RU" dirty="0" smtClean="0"/>
              <a:t> –  </a:t>
            </a:r>
            <a:r>
              <a:rPr lang="ru-RU" sz="2300" b="1" i="1" dirty="0" smtClean="0">
                <a:solidFill>
                  <a:schemeClr val="accent1"/>
                </a:solidFill>
              </a:rPr>
              <a:t>Родина, природа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2"/>
                </a:solidFill>
              </a:rPr>
              <a:t>Социальное</a:t>
            </a:r>
            <a:r>
              <a:rPr lang="ru-RU" dirty="0" smtClean="0"/>
              <a:t> -  </a:t>
            </a:r>
            <a:r>
              <a:rPr lang="ru-RU" sz="2600" b="1" i="1" dirty="0" smtClean="0">
                <a:solidFill>
                  <a:schemeClr val="accent1"/>
                </a:solidFill>
              </a:rPr>
              <a:t>Человек, семья,  дружба, сотрудничество</a:t>
            </a:r>
            <a:r>
              <a:rPr lang="ru-RU" sz="26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600" i="1" dirty="0" smtClean="0"/>
              <a:t>                              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2"/>
                </a:solidFill>
              </a:rPr>
              <a:t>Познавательное-</a:t>
            </a:r>
            <a:r>
              <a:rPr lang="ru-RU" dirty="0" smtClean="0"/>
              <a:t> </a:t>
            </a:r>
            <a:r>
              <a:rPr lang="ru-RU" sz="2800" b="1" i="1" dirty="0" smtClean="0">
                <a:solidFill>
                  <a:schemeClr val="accent1"/>
                </a:solidFill>
              </a:rPr>
              <a:t>Знание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2"/>
                </a:solidFill>
              </a:rPr>
              <a:t>Физическое и оздоровительное -</a:t>
            </a:r>
            <a:r>
              <a:rPr lang="ru-RU" sz="2800" b="1" i="1" dirty="0" smtClean="0">
                <a:solidFill>
                  <a:schemeClr val="accent1"/>
                </a:solidFill>
              </a:rPr>
              <a:t>Здоровье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2"/>
                </a:solidFill>
              </a:rPr>
              <a:t>Трудовое - </a:t>
            </a:r>
            <a:r>
              <a:rPr lang="ru-RU" sz="2800" b="1" i="1" dirty="0" smtClean="0">
                <a:solidFill>
                  <a:schemeClr val="accent1"/>
                </a:solidFill>
              </a:rPr>
              <a:t>Труд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2"/>
                </a:solidFill>
              </a:rPr>
              <a:t>Этико-эстетическое</a:t>
            </a:r>
            <a:r>
              <a:rPr lang="ru-RU" dirty="0" smtClean="0"/>
              <a:t> </a:t>
            </a:r>
            <a:r>
              <a:rPr lang="ru-RU" sz="2800" i="1" dirty="0" smtClean="0">
                <a:solidFill>
                  <a:schemeClr val="accent1"/>
                </a:solidFill>
              </a:rPr>
              <a:t>-</a:t>
            </a:r>
            <a:r>
              <a:rPr lang="ru-RU" sz="2800" b="1" i="1" dirty="0" smtClean="0">
                <a:solidFill>
                  <a:schemeClr val="accent1"/>
                </a:solidFill>
              </a:rPr>
              <a:t>Культура и красота.</a:t>
            </a:r>
            <a:endParaRPr lang="ru-RU" sz="28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67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Структура ОП ДО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Разделы </a:t>
            </a:r>
          </a:p>
          <a:p>
            <a:r>
              <a:rPr lang="ru-RU" dirty="0" smtClean="0"/>
              <a:t>Конструктор разделов </a:t>
            </a:r>
          </a:p>
          <a:p>
            <a:r>
              <a:rPr lang="ru-RU" sz="3800" b="1" u="sng" dirty="0" smtClean="0">
                <a:solidFill>
                  <a:schemeClr val="accent6">
                    <a:lumMod val="50000"/>
                  </a:schemeClr>
                </a:solidFill>
              </a:rPr>
              <a:t>Целевой</a:t>
            </a:r>
          </a:p>
          <a:p>
            <a:r>
              <a:rPr lang="ru-RU" dirty="0" smtClean="0"/>
              <a:t>• Пояснительная записка. </a:t>
            </a:r>
          </a:p>
          <a:p>
            <a:r>
              <a:rPr lang="ru-RU" dirty="0" smtClean="0"/>
              <a:t>• Планируемые результаты освоения программы. </a:t>
            </a:r>
          </a:p>
          <a:p>
            <a:r>
              <a:rPr lang="ru-RU" sz="3800" b="1" u="sng" dirty="0" smtClean="0">
                <a:solidFill>
                  <a:schemeClr val="accent2">
                    <a:lumMod val="75000"/>
                  </a:schemeClr>
                </a:solidFill>
              </a:rPr>
              <a:t>Содержательный </a:t>
            </a:r>
          </a:p>
          <a:p>
            <a:r>
              <a:rPr lang="ru-RU" dirty="0" smtClean="0"/>
              <a:t>• Описание образовательной деятельности в соответствии с направлениями развития ребенка, представленными в пяти образовательных областях.</a:t>
            </a:r>
          </a:p>
          <a:p>
            <a:r>
              <a:rPr lang="ru-RU" dirty="0" smtClean="0"/>
              <a:t> • Описание вариативных форм, способов, методов и средств реализации программы. </a:t>
            </a:r>
          </a:p>
          <a:p>
            <a:r>
              <a:rPr lang="ru-RU" dirty="0" smtClean="0"/>
              <a:t>• Описание образовательной деятельности по профессиональной коррекции нарушений развития детей (если эта работа предусмотрена программой). </a:t>
            </a:r>
          </a:p>
          <a:p>
            <a:r>
              <a:rPr lang="ru-RU" sz="3800" b="1" u="sng" dirty="0" smtClean="0">
                <a:solidFill>
                  <a:schemeClr val="accent6">
                    <a:lumMod val="50000"/>
                  </a:schemeClr>
                </a:solidFill>
              </a:rPr>
              <a:t>Организационный </a:t>
            </a:r>
          </a:p>
          <a:p>
            <a:r>
              <a:rPr lang="ru-RU" dirty="0" smtClean="0"/>
              <a:t>• Описание материально-технического обеспечения программы, обеспеченности методическими материалами и средствами обучения и воспитания. </a:t>
            </a:r>
          </a:p>
          <a:p>
            <a:r>
              <a:rPr lang="ru-RU" dirty="0" smtClean="0"/>
              <a:t>• Распорядок и/или режим дня. </a:t>
            </a:r>
          </a:p>
          <a:p>
            <a:r>
              <a:rPr lang="ru-RU" dirty="0" smtClean="0"/>
              <a:t>• Особенности традиционных событий, праздников, мероприятий. </a:t>
            </a:r>
          </a:p>
          <a:p>
            <a:r>
              <a:rPr lang="ru-RU" dirty="0" smtClean="0"/>
              <a:t>• Особенности организации развивающей </a:t>
            </a:r>
            <a:r>
              <a:rPr lang="ru-RU" dirty="0" err="1" smtClean="0"/>
              <a:t>предметнопространственной</a:t>
            </a:r>
            <a:r>
              <a:rPr lang="ru-RU" dirty="0" smtClean="0"/>
              <a:t> среды.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712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3008313" cy="116205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Структура ФОП: программа состоит из трех разделов: целевого, содержательного и организационного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• Целевой раздел включает в себя: пояснительную записку. В ней отражены цели и задачи ФОП ДО. </a:t>
            </a:r>
          </a:p>
          <a:p>
            <a:r>
              <a:rPr lang="ru-RU" dirty="0" smtClean="0"/>
              <a:t>• Акцент в формулировке цели сделан на духовно-нравственных ценностях, исторических и национально-культурных традициях </a:t>
            </a:r>
          </a:p>
          <a:p>
            <a:r>
              <a:rPr lang="ru-RU" dirty="0" smtClean="0"/>
              <a:t>• Еще одна из задач - обеспечить динамику развития социальных, нравственных, патриотических, эстетических, интеллектуальных, физических качеств и способностей ребенка, его инициативности, самостоятельности и ответственности. </a:t>
            </a:r>
          </a:p>
          <a:p>
            <a:r>
              <a:rPr lang="ru-RU" dirty="0" smtClean="0"/>
              <a:t>• Планируемые результаты </a:t>
            </a:r>
            <a:r>
              <a:rPr lang="ru-RU" dirty="0" err="1" smtClean="0"/>
              <a:t>представленны</a:t>
            </a:r>
            <a:r>
              <a:rPr lang="ru-RU" dirty="0" smtClean="0"/>
              <a:t> в виде целевых ориентиров. </a:t>
            </a:r>
          </a:p>
          <a:p>
            <a:r>
              <a:rPr lang="ru-RU" dirty="0" smtClean="0"/>
              <a:t>• Они изложены по-новому в сравнении с ПООП. Педагогическая диагностика достижения планируемых образовательных результатов. В предыдущей программе акцент был в развивающем оценивании качества образовательной деятельности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содержит в себе учебно- методические документы: • федеральную рабочую программу образования; • федеральную рабочую программу воспитания; • программу коррекционно- развивающей работы; • примерный режим и распорядок дня в дошкольной группе; • федеральный календарный план воспитательной работы.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19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</a:rPr>
              <a:t>Содержательный раздел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/>
              <a:t>• Рабочей программы образования ранее не было в ПООП. Это новый раздел.</a:t>
            </a:r>
          </a:p>
          <a:p>
            <a:r>
              <a:rPr lang="ru-RU" sz="2000" b="1" dirty="0" smtClean="0"/>
              <a:t> • Он состоит из пояснительной записки, описания задач и содержания образования, а также примерного списка литературных, музыкальных, художественных и кинематографических произведений для реализации программы </a:t>
            </a:r>
          </a:p>
          <a:p>
            <a:r>
              <a:rPr lang="ru-RU" sz="2000" b="1" dirty="0" smtClean="0"/>
              <a:t>• В федеральной рабочей программе описывают задачи и содержание образования по 5 образовательным областям для воспитанников разных возрастов от рождения до 7-8 лет</a:t>
            </a:r>
            <a:endParaRPr lang="ru-RU" sz="20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1800" dirty="0" smtClean="0"/>
              <a:t>Включает в себя 3 части: • Федеральную рабочую программу образования; • Федеральную рабочую программу воспитания; • программу коррекционно- развивающей работы.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188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3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Содержательный раздел. Федеральная рабочая программа воспитания в ФОП ДО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Дубл</a:t>
            </a:r>
            <a:r>
              <a:rPr lang="ru-RU" dirty="0" smtClean="0"/>
              <a:t>. текста Примерной программы воспитания, которую разработал Институт изучения детства, семьи и воспитания РАО (примерная рабочая программа воспитания от 01.07.2021 № 2/21). Для реализации программы воспитания ДОО рекомендуется использовать практическое руководство "Воспитателю о воспитании", представленное в открытом доступе в электронной форме на платформе </a:t>
            </a:r>
            <a:r>
              <a:rPr lang="ru-RU" dirty="0" err="1" smtClean="0"/>
              <a:t>институтвоспитания.рф</a:t>
            </a:r>
            <a:r>
              <a:rPr lang="ru-RU" dirty="0" smtClean="0"/>
              <a:t>. По своей структуре она состоит из 4 частей: • пояснительной записки, где представлены основные сведения о программе и разъясняются термины и понятия; • целевого раздела, в котором изложены цели и задачи реализации программы, требования к планируемым результатам освоения рабочей программы воспитания; • содержательного, где представлено содержание воспитательной работы, особенности ее реализации; • организационного - в нем представлены требования к условиям реализации программы воспитания: кадровым, нормативно-методическим, финансовым и другим ресурсам.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09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</a:rPr>
              <a:t>Федеральная образовательная программа ДО как стратегический ориентир образовательной политики - 2023</a:t>
            </a:r>
            <a:r>
              <a:rPr lang="ru-RU" sz="1800" b="1" dirty="0" smtClean="0">
                <a:solidFill>
                  <a:srgbClr val="C00000"/>
                </a:solidFill>
              </a:rPr>
              <a:t>»</a:t>
            </a:r>
            <a:endParaRPr lang="ru-RU" sz="1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i="1" dirty="0" smtClean="0">
                <a:solidFill>
                  <a:srgbClr val="0070C0"/>
                </a:solidFill>
              </a:rPr>
              <a:t>Указ президента РФ от 07 мая 2018 № 204 «О национальных целях и стратегических задачах развития РФ на период до 2024 года»: доступность для детей 0 - 3 лет; 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усиление воспитательной составляющей ОП ДОО 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Указ </a:t>
            </a:r>
            <a:r>
              <a:rPr lang="ru-RU" sz="2000" i="1" dirty="0" smtClean="0">
                <a:solidFill>
                  <a:srgbClr val="0070C0"/>
                </a:solidFill>
              </a:rPr>
              <a:t>Президента РФ от 21 июля 2020 г. № 474 «О национальных целях развития РФ на период до 2030 года»: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 Цели и целевые показатели: воспитание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 Национальная цель: «Возможности для самореализации и развития талантов» Целевые показатели : создание условий для воспитания гармонично развитой и социально ответственной личности на основе духовно-нравственных ценностей народов РФ, исторических и национально-культурных традиций</a:t>
            </a:r>
            <a:endParaRPr lang="ru-RU" sz="20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12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</a:rPr>
              <a:t>Содержательный раздел. </a:t>
            </a:r>
            <a:endParaRPr lang="ru-RU" sz="24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Представлены: - описание вариативных форм, способов, методов и средств реализации Федеральной программы; - особенности образовательной деятельности разных видов и культурных практик и способов поддержки детской инициативы; - взаимодействие педагогического коллектива с семьями обучающихся; направления и задачи коррекционно-развивающей работы (далее - КРР) с детьми дошкольного возраста с особыми образовательными потребностями (далее - ООП) различных целевых групп, в том числе детей с ограниченными возможностями здоровья (далее - ОВЗ) и детей-инвалидов.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5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u="sng" dirty="0" smtClean="0">
                <a:solidFill>
                  <a:schemeClr val="accent6">
                    <a:lumMod val="50000"/>
                  </a:schemeClr>
                </a:solidFill>
              </a:rPr>
              <a:t>Содержательный раздел. Программа коррекционно-развивающей работы</a:t>
            </a:r>
            <a:endParaRPr lang="ru-RU" sz="24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b="1" i="1" u="sng" dirty="0" smtClean="0"/>
              <a:t>В программу коррекционно-развивающей работы входит: </a:t>
            </a:r>
          </a:p>
          <a:p>
            <a:r>
              <a:rPr lang="ru-RU" dirty="0" smtClean="0"/>
              <a:t> План диагностических и коррекционно-развивающих мероприятий; </a:t>
            </a:r>
          </a:p>
          <a:p>
            <a:r>
              <a:rPr lang="ru-RU" dirty="0" smtClean="0"/>
              <a:t> Рабочие программы коррекционно-развивающей работы с детьми с разными образовательными потребностями.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Содержание коррекционной работы представлено по нескольким направлениям: </a:t>
            </a:r>
          </a:p>
          <a:p>
            <a:r>
              <a:rPr lang="ru-RU" dirty="0" smtClean="0"/>
              <a:t>диагностическое, </a:t>
            </a:r>
          </a:p>
          <a:p>
            <a:r>
              <a:rPr lang="ru-RU" dirty="0" smtClean="0"/>
              <a:t>коррекционно-развивающее, </a:t>
            </a:r>
          </a:p>
          <a:p>
            <a:r>
              <a:rPr lang="ru-RU" dirty="0" smtClean="0"/>
              <a:t>консультативное, </a:t>
            </a:r>
          </a:p>
          <a:p>
            <a:r>
              <a:rPr lang="ru-RU" dirty="0" smtClean="0"/>
              <a:t>информационно-просветительское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2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Организационный раздел ФОП ДО. Условия реализации программы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Список значительно сократили в сравнении с ПООП. 5 групп условий: психолого-педагогические и кадровые. • организация РППС, материально-техническое обеспечение, исключены финансовые условия. • появился Федеральный календарный план воспитательной работы. В ПООП его не было. </a:t>
            </a:r>
          </a:p>
          <a:p>
            <a:r>
              <a:rPr lang="ru-RU" sz="2400" dirty="0" smtClean="0"/>
              <a:t>Источник: </a:t>
            </a:r>
            <a:r>
              <a:rPr lang="en-US" sz="2400" dirty="0" smtClean="0">
                <a:hlinkClick r:id="rId2"/>
              </a:rPr>
              <a:t>https://www.resobr.ru/article/63765-fop-do-novaya-federalnaya-obrazovatelnaya-programma</a:t>
            </a:r>
            <a:endParaRPr lang="ru-RU" sz="2400" dirty="0" smtClean="0"/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32570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accent1"/>
                </a:solidFill>
              </a:rPr>
              <a:t>Приказ Министерства просвещения РФ от 25 ноября 2022 г. № 1028 "Об утверждении федеральной образовательной программы дошкольного образования« Проект ФАОП ДО для детей с ОВЗ </a:t>
            </a:r>
          </a:p>
          <a:p>
            <a:pPr marL="0" indent="0">
              <a:buNone/>
            </a:pPr>
            <a:r>
              <a:rPr lang="ru-RU" sz="1700" dirty="0" smtClean="0"/>
              <a:t> </a:t>
            </a:r>
            <a:r>
              <a:rPr lang="ru-RU" sz="1700" u="sng" dirty="0" smtClean="0">
                <a:solidFill>
                  <a:schemeClr val="accent6">
                    <a:lumMod val="50000"/>
                  </a:schemeClr>
                </a:solidFill>
              </a:rPr>
              <a:t>РЕКОМЕНДАЦИИ ПО ФОРМИРОВАНИЮ ИНФРАСТРУКТУРЫ ДОШКОЛЬНЫХ ОБРАЗОВАТЕЛЬНЫХ ОРГАНИЗАЦИЙ И КОМПЛЕКТАЦИИ УЧЕБНОМЕТОДИЧЕСКИХ МАТЕРИАЛОВ В ЦЕЛЯХ РЕАЛИЗАЦИИ ОБРАЗОВАТЕЛЬНЫХ ПРОГРАММ ДОШКОЛЬНОГО ОБРАЗОВАНИЯ</a:t>
            </a:r>
            <a:endParaRPr lang="ru-RU" sz="1700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489066"/>
              </p:ext>
            </p:extLst>
          </p:nvPr>
        </p:nvGraphicFramePr>
        <p:xfrm>
          <a:off x="5111931" y="1027611"/>
          <a:ext cx="3135086" cy="4476206"/>
        </p:xfrm>
        <a:graphic>
          <a:graphicData uri="http://schemas.openxmlformats.org/drawingml/2006/table">
            <a:tbl>
              <a:tblPr/>
              <a:tblGrid>
                <a:gridCol w="3135086"/>
              </a:tblGrid>
              <a:tr h="447620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Дорожная карта введения ФОП ДО</a:t>
                      </a:r>
                    </a:p>
                    <a:p>
                      <a:pPr algn="l"/>
                      <a:r>
                        <a:rPr lang="ru-RU" sz="1600" dirty="0" smtClean="0"/>
                        <a:t>Рабочая группа Корректировка НПА ДОО и НПА по планированию Система мет. мероприятий Кадровое обеспечение, ПК по введению ФОП ДО Творческие группы по дефицитам и рискам Отчетность и информирование, сайт Ресурсное обеспечение, оснащенность ППРС с учетом ФОП ДО</a:t>
                      </a:r>
                      <a:endParaRPr lang="ru-RU" sz="16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57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000" dirty="0"/>
              <a:t>ВСОК ДО: планирование образовательной деятельности и оценка его эффективности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dirty="0">
                <a:solidFill>
                  <a:schemeClr val="accent5">
                    <a:lumMod val="50000"/>
                  </a:schemeClr>
                </a:solidFill>
              </a:rPr>
              <a:t>Проектное поле </a:t>
            </a:r>
            <a:endParaRPr lang="ru-RU" u="sng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dirty="0" smtClean="0"/>
              <a:t>1</a:t>
            </a:r>
            <a:r>
              <a:rPr lang="ru-RU" dirty="0"/>
              <a:t>. Требования к плановым документам в условиях реализации ФОП ДО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Документальный контроль ВСОК ДО: критерии и показатели эффективности реализации рабочих планов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Педагогическое проектирование: подготовка педагога к планированию образовательной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92657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6673"/>
            <a:ext cx="6534472" cy="62170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</a:rPr>
              <a:t>Федеральный закон от 24.09.2022 N 371-ФЗ "О внесении изменений в Федеральный закон "Об образовании в Российской Федерации" и статью 1 Федерального закона "Об обязательных требованиях в Российской Федерации"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24 сентября 2022 года N </a:t>
            </a:r>
            <a:r>
              <a:rPr lang="ru-RU" sz="1400" b="1" dirty="0" smtClean="0">
                <a:solidFill>
                  <a:srgbClr val="0070C0"/>
                </a:solidFill>
              </a:rPr>
              <a:t>371-ФЗ</a:t>
            </a:r>
          </a:p>
          <a:p>
            <a:endParaRPr lang="ru-RU" b="1" dirty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>
              <a:solidFill>
                <a:srgbClr val="0070C0"/>
              </a:solidFill>
            </a:endParaRPr>
          </a:p>
          <a:p>
            <a:endParaRPr lang="ru-RU" b="1" dirty="0">
              <a:solidFill>
                <a:srgbClr val="0070C0"/>
              </a:solidFill>
            </a:endParaRPr>
          </a:p>
          <a:p>
            <a:r>
              <a:rPr lang="ru-RU" sz="1100" dirty="0">
                <a:solidFill>
                  <a:srgbClr val="00B0F0"/>
                </a:solidFill>
              </a:rPr>
              <a:t/>
            </a:r>
            <a:br>
              <a:rPr lang="ru-RU" sz="1100" dirty="0">
                <a:solidFill>
                  <a:srgbClr val="00B0F0"/>
                </a:solidFill>
              </a:rPr>
            </a:br>
            <a:endParaRPr lang="ru-RU" sz="1100" dirty="0">
              <a:solidFill>
                <a:srgbClr val="00B0F0"/>
              </a:solidFill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Привести в соответствие с ФОП ДО свои образовательные программы детские сады должны не позднее до 1 сентября 2023 года (4. Основные общеобразовательные программы подлежат приведению в соответствие с федеральными основными общеобразовательными программами не позднее 1 сентября 2023 года. п. 4 ст. 3 Федерального закона от 24.09.2022 № 371-ФЗ). • До этого срока </a:t>
            </a:r>
            <a:r>
              <a:rPr lang="ru-RU" dirty="0" err="1" smtClean="0"/>
              <a:t>Минпросвещения</a:t>
            </a:r>
            <a:r>
              <a:rPr lang="ru-RU" dirty="0" smtClean="0"/>
              <a:t> обещает обеспечить методическую поддержку </a:t>
            </a:r>
            <a:r>
              <a:rPr lang="ru-RU" dirty="0" err="1" smtClean="0"/>
              <a:t>педколлективам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45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</a:rPr>
              <a:t>Федеральная образовательная программа ДО как стратегический ориентир образовательной политики - 2023»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Основы государственной политики по сохранению и укреплению традиционных российских </a:t>
            </a:r>
            <a:r>
              <a:rPr lang="ru-RU" dirty="0" err="1" smtClean="0"/>
              <a:t>духовнонравственных</a:t>
            </a:r>
            <a:r>
              <a:rPr lang="ru-RU" dirty="0" smtClean="0"/>
              <a:t> ценностей Указ Президента РФ от 9 ноября 2022 г. № 809 Рекомендации по формированию инфраструктуры ДОО и комплектации Учебно-методических материалов в целях реализации образовательных программ ДО Перечень поручений по итогам заседания Совета при Президенте РФ по реализации государственной политики в сфере защиты семьи и детей от 16 марта 2022 г. № Пр-487</a:t>
            </a:r>
          </a:p>
          <a:p>
            <a:r>
              <a:rPr lang="ru-RU" dirty="0" smtClean="0"/>
              <a:t>Единство образовательного пространства – обеспечение 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 (пункт 1 части 1 статьи 3, пункт 1 части 1 статьи 11 Закона об образовании, часть 4 пункта 1.5. ФГОС ДО). Образовательная деятельность — деятельность по реализации образовательных программ (пункт 17 статьи 2 Закона об образовании).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5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/>
              <a:t>ОСНОВНЫЕ ДОКУМЕНТЫ, РЕГЛАМЕНТИРУЮЩИЕ ДЕЯТЕЛЬНОСТЬ </a:t>
            </a:r>
            <a:r>
              <a:rPr lang="ru-RU" sz="2000" b="1" dirty="0" smtClean="0"/>
              <a:t>ДОУ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Федеральный закон от 29 декабря 2012 г. № 273-ФЗ «Об образовании в Российской Федерации» • Приказ Министерства образования и науки РФ от 17 октября 2013 г. № 1155 «Об утверждении федерального государственного образовательного стандарта дошкольного образования» (зарегистрировано в Минюсте РФ 14 ноября 2013 г., № 30384) (с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изм.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 дополнениями от 21.01.2019,пр №31) • Приказ Министерства просвещения РФ от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31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июля 2020 г.№373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образования».(вступил в силу с 1 января)</a:t>
            </a:r>
          </a:p>
        </p:txBody>
      </p:sp>
    </p:spTree>
    <p:extLst>
      <p:ext uri="{BB962C8B-B14F-4D97-AF65-F5344CB8AC3E}">
        <p14:creationId xmlns:p14="http://schemas.microsoft.com/office/powerpoint/2010/main" val="3323948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Профессиональный стандарт «Педагог»: трудовые функции педагога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ru-RU" sz="1900" dirty="0" smtClean="0"/>
              <a:t>• 1. Педагогическая деятельность по проектированию и реализации образовательного процесса в образовательных организациях. </a:t>
            </a:r>
          </a:p>
          <a:p>
            <a:r>
              <a:rPr lang="ru-RU" sz="1900" dirty="0" smtClean="0"/>
              <a:t>• 2. Педагогическая деятельность по проектированию и реализации основных общеобразовательных программ. </a:t>
            </a:r>
          </a:p>
          <a:p>
            <a:r>
              <a:rPr lang="ru-RU" sz="2400" b="1" dirty="0" smtClean="0">
                <a:solidFill>
                  <a:schemeClr val="accent1"/>
                </a:solidFill>
              </a:rPr>
              <a:t>ФЗ «Об образовании в Российской Федерации», ст. 2</a:t>
            </a:r>
          </a:p>
          <a:p>
            <a:r>
              <a:rPr lang="ru-RU" sz="2400" dirty="0" smtClean="0">
                <a:solidFill>
                  <a:schemeClr val="accent1"/>
                </a:solidFill>
              </a:rPr>
              <a:t>• </a:t>
            </a:r>
            <a:r>
              <a:rPr lang="ru-RU" sz="2400" b="1" dirty="0" smtClean="0">
                <a:solidFill>
                  <a:schemeClr val="accent1"/>
                </a:solidFill>
              </a:rPr>
              <a:t>Образовательная деятельность – деятельность по реализации образовательных программ</a:t>
            </a:r>
            <a:endParaRPr lang="ru-RU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75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Планирование образовательной деятельности: причины трудностей у воспитателя ДОУ Проблемное поле воспитателя ДОУ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1. Проектирование как трудовая функция педагога: требования профессионального стандарта</a:t>
            </a:r>
          </a:p>
          <a:p>
            <a:r>
              <a:rPr lang="ru-RU" dirty="0" smtClean="0"/>
              <a:t> 2. Проектирование и планирование в соответствии с требованиями ФГОС ДО (компетенция ДОУ и своя политика) </a:t>
            </a:r>
          </a:p>
          <a:p>
            <a:r>
              <a:rPr lang="ru-RU" dirty="0" smtClean="0"/>
              <a:t>3. Современные требования к плановым документам (нет единых, регламентированных требований) </a:t>
            </a:r>
          </a:p>
          <a:p>
            <a:r>
              <a:rPr lang="ru-RU" dirty="0" smtClean="0"/>
              <a:t>4. Виды и формы планирования, обязательный и регулируемый компоненты планирования </a:t>
            </a:r>
          </a:p>
          <a:p>
            <a:r>
              <a:rPr lang="ru-RU" dirty="0" smtClean="0"/>
              <a:t>5. Нюансы тематического, перспективного и календарного планирования образовательной/ воспитательной деятельности 6. Структура и содержание разных видов планов педагогов, комбинированные варианты </a:t>
            </a:r>
          </a:p>
          <a:p>
            <a:r>
              <a:rPr lang="ru-RU" dirty="0" smtClean="0"/>
              <a:t>7. Оперативное планирование, унификация плановых процедур 8. Особенности планирования в условиях очного и дистанционного обучения.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59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федеральная основная общеобразовательная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программа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- учебно-методическая документация (федеральный учебный план, федеральный календарный учебный график, федеральные рабочие программы учебных предметов, курсов, дисциплин (модулей), иных компонентов, федеральная рабочая программа воспитания, федеральный календарный план воспитательной работы), определяющая </a:t>
            </a:r>
            <a:r>
              <a:rPr lang="ru-RU" sz="2400" u="sng" dirty="0" smtClean="0"/>
              <a:t>единые</a:t>
            </a:r>
            <a:r>
              <a:rPr lang="ru-RU" sz="2400" dirty="0" smtClean="0"/>
              <a:t> для Российской Федерации </a:t>
            </a:r>
            <a:r>
              <a:rPr lang="ru-RU" sz="2400" u="sng" dirty="0" smtClean="0"/>
              <a:t>базовые объем и содержание образования определенного уровня</a:t>
            </a:r>
            <a:r>
              <a:rPr lang="ru-RU" sz="2400" dirty="0" smtClean="0"/>
              <a:t> и (или) определенной направленности, планируемые результаты освоения образовательной программы;</a:t>
            </a:r>
          </a:p>
          <a:p>
            <a:r>
              <a:rPr lang="ru-RU" sz="2400" dirty="0" smtClean="0"/>
              <a:t> Ст.2. Закона об образовании в РФ.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5264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822960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Цель ФОП ДО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23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u="sng" dirty="0" smtClean="0">
                <a:solidFill>
                  <a:schemeClr val="accent6">
                    <a:lumMod val="50000"/>
                  </a:schemeClr>
                </a:solidFill>
              </a:rPr>
              <a:t>Федеральная образовательная программа дошкольного образования (ФОП ДО) </a:t>
            </a:r>
            <a:endParaRPr lang="ru-RU" sz="3200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Это норматив, который был разработан с целью реализации нескольких функций:  создать единое федеральное образовательное пространство для воспитания и развития дошкольников;  обеспечить детям и родителям равные и качественные условия дошкольного образования на всей территории России;  создать единое ядро содержания дошкольного образования, которое будет приобщать детей к традиционным духовно- нравственным и социокультурным ценностям, а также воспитает в них тягу и любовь к истории и культуре своей страны, малой родины и семьи;  воспитывать и развивать ребенка с активной гражданской позицией, патриотическими взглядами и ценностями.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3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159</TotalTime>
  <Words>2457</Words>
  <Application>Microsoft Office PowerPoint</Application>
  <PresentationFormat>Экран (4:3)</PresentationFormat>
  <Paragraphs>158</Paragraphs>
  <Slides>25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Федеральная образовательная программа ДО как стратегический ориентир образовательной политики - 2023»</vt:lpstr>
      <vt:lpstr>Федеральная образовательная программа ДО как стратегический ориентир образовательной политики - 2023»</vt:lpstr>
      <vt:lpstr>Федеральная образовательная программа ДО как стратегический ориентир образовательной политики - 2023»</vt:lpstr>
      <vt:lpstr>ОСНОВНЫЕ ДОКУМЕНТЫ, РЕГЛАМЕНТИРУЮЩИЕ ДЕЯТЕЛЬНОСТЬ ДОУ</vt:lpstr>
      <vt:lpstr>Профессиональный стандарт «Педагог»: трудовые функции педагога</vt:lpstr>
      <vt:lpstr>Планирование образовательной деятельности: причины трудностей у воспитателя ДОУ Проблемное поле воспитателя ДОУ </vt:lpstr>
      <vt:lpstr>федеральная основная общеобразовательная программа</vt:lpstr>
      <vt:lpstr>Цель ФОП ДО</vt:lpstr>
      <vt:lpstr>Федеральная образовательная программа дошкольного образования (ФОП ДО) </vt:lpstr>
      <vt:lpstr>ВИДЫ ОБРАЗОВАТЕЛЬНЫХ ПРОГРАММ.</vt:lpstr>
      <vt:lpstr>ФОП ДО</vt:lpstr>
      <vt:lpstr>Принципы и подходы ФОП ДО в ДОО</vt:lpstr>
      <vt:lpstr>Принципы планирования</vt:lpstr>
      <vt:lpstr>Федеральный закон от 31 июля 2020 г. № 304–ФЗ «О внесении изменений в Федеральный закон «Об образовании в Российской Федерации» по вопросам воспитания обучающихся» (вступил в силу с 1 сентября 2020 года) </vt:lpstr>
      <vt:lpstr>Структура ОП ДО</vt:lpstr>
      <vt:lpstr>Структура ФОП: программа состоит из трех разделов: целевого, содержательного и организационного</vt:lpstr>
      <vt:lpstr>Содержательный раздел. </vt:lpstr>
      <vt:lpstr>Презентация PowerPoint</vt:lpstr>
      <vt:lpstr>Содержательный раздел. Федеральная рабочая программа воспитания в ФОП ДО</vt:lpstr>
      <vt:lpstr>Содержательный раздел. </vt:lpstr>
      <vt:lpstr>Содержательный раздел. Программа коррекционно-развивающей работы</vt:lpstr>
      <vt:lpstr>Организационный раздел ФОП ДО. Условия реализации программы</vt:lpstr>
      <vt:lpstr>Презентация PowerPoint</vt:lpstr>
      <vt:lpstr>ВСОК ДО: планирование образовательной деятельности и оценка его эффективности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образовательная программа ДО как стратегический ориентир образовательной политики - 2023»</dc:title>
  <dc:creator>User</dc:creator>
  <cp:lastModifiedBy>User</cp:lastModifiedBy>
  <cp:revision>21</cp:revision>
  <dcterms:created xsi:type="dcterms:W3CDTF">2023-08-14T00:33:15Z</dcterms:created>
  <dcterms:modified xsi:type="dcterms:W3CDTF">2023-08-14T03:14:53Z</dcterms:modified>
</cp:coreProperties>
</file>